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5143500" type="screen16x9"/>
  <p:notesSz cx="6858000" cy="9144000"/>
  <p:embeddedFontLst>
    <p:embeddedFont>
      <p:font typeface="Angsana New" pitchFamily="18" charset="-34"/>
      <p:regular r:id="rId28"/>
      <p:bold r:id="rId29"/>
      <p:italic r:id="rId30"/>
      <p:boldItalic r:id="rId31"/>
    </p:embeddedFont>
    <p:embeddedFont>
      <p:font typeface="Wingdings 2" pitchFamily="18" charset="2"/>
      <p:regular r:id="rId32"/>
    </p:embeddedFont>
    <p:embeddedFont>
      <p:font typeface="DilleniaUPC" pitchFamily="18" charset="-34"/>
      <p:regular r:id="rId33"/>
      <p:bold r:id="rId34"/>
      <p:italic r:id="rId35"/>
      <p:boldItalic r:id="rId36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6" d="100"/>
          <a:sy n="126" d="100"/>
        </p:scale>
        <p:origin x="-348" y="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1539720"/>
            <a:ext cx="1981200" cy="13716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th-TH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1539720"/>
            <a:ext cx="6324600" cy="13716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0" y="2169208"/>
            <a:ext cx="1600201" cy="123444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169208"/>
            <a:ext cx="6324600" cy="123444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182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13189"/>
            <a:ext cx="8831802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14300"/>
            <a:ext cx="6705600" cy="491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"/>
            <a:ext cx="586740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1597914"/>
            <a:ext cx="1673352" cy="2112264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342900"/>
            <a:ext cx="1675660" cy="1255014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14300"/>
            <a:ext cx="6705600" cy="49149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1600200"/>
            <a:ext cx="1676400" cy="222885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345186"/>
            <a:ext cx="1676400" cy="1255014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10489"/>
            <a:ext cx="6705600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0489"/>
            <a:ext cx="1956046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05979"/>
            <a:ext cx="1676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226228"/>
            <a:ext cx="8831802" cy="37841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4301"/>
            <a:ext cx="8814047" cy="10098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66885"/>
            <a:ext cx="8381260" cy="7907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89303"/>
            <a:ext cx="8407893" cy="33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7414C3F-63AE-4707-B73A-240597887D18}" type="datetimeFigureOut">
              <a:rPr lang="th-TH" smtClean="0"/>
              <a:t>09/06/60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4767263"/>
            <a:ext cx="33528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54677C52-7301-4AE6-A512-5DEC6630C0FB}" type="slidenum">
              <a:rPr lang="th-TH" smtClean="0"/>
              <a:t>‹#›</a:t>
            </a:fld>
            <a:endParaRPr lang="th-T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1563638"/>
            <a:ext cx="4032448" cy="1296144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th-TH" sz="4400" b="1" dirty="0" smtClean="0"/>
              <a:t>วิชาภาษาไทย</a:t>
            </a:r>
          </a:p>
          <a:p>
            <a:pPr algn="r"/>
            <a:r>
              <a:rPr lang="th-TH" sz="4400" b="1" dirty="0" smtClean="0"/>
              <a:t>ชั้นมัธยมศึกษาปีที่ 2</a:t>
            </a:r>
            <a:endParaRPr lang="th-TH" sz="4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070" y="483518"/>
            <a:ext cx="6324600" cy="1371600"/>
          </a:xfrm>
        </p:spPr>
        <p:txBody>
          <a:bodyPr/>
          <a:lstStyle/>
          <a:p>
            <a:r>
              <a:rPr lang="th-TH" sz="8800" b="1" dirty="0" smtClean="0"/>
              <a:t>การแต่งกลอนสุภาพ</a:t>
            </a:r>
            <a:endParaRPr lang="th-TH" sz="8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87" b="100000" l="0" r="99059">
                        <a14:foregroundMark x1="40706" y1="58744" x2="40706" y2="58744"/>
                        <a14:foregroundMark x1="56471" y1="62780" x2="59529" y2="57399"/>
                        <a14:foregroundMark x1="73647" y1="62780" x2="75059" y2="61435"/>
                        <a14:foregroundMark x1="91059" y1="61435" x2="94588" y2="5560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82955"/>
            <a:ext cx="6768752" cy="334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849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84724" y="555526"/>
            <a:ext cx="73448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กลอนสุภาพ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200" b="1" dirty="0" smtClean="0"/>
              <a:t>เป็นคำประพันธ์ของไทย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200" b="1" dirty="0" smtClean="0"/>
              <a:t>แต่งง่ายกว่าคำประพันธ์อื่น เพราะมีลักษณะคล้ายร้อยแก้ว และแบบบังคับยืดหยุ่นได้มาก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200" b="1" dirty="0" smtClean="0"/>
              <a:t>นิยมมากในสมัยพระเจ้าอยู่หัวบรมโกษฐ์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200" b="1" dirty="0" smtClean="0"/>
              <a:t>รุ่งเรืองในสมัยพระบาทสมเด็จพระพุทธเลิศหล้านภาลัย</a:t>
            </a:r>
            <a:endParaRPr lang="th-TH" sz="3200" b="1" dirty="0"/>
          </a:p>
          <a:p>
            <a:pPr marL="571500" indent="-571500">
              <a:buFont typeface="Wingdings" pitchFamily="2" charset="2"/>
              <a:buChar char="v"/>
            </a:pPr>
            <a:r>
              <a:rPr lang="th-TH" sz="3200" b="1" dirty="0" smtClean="0"/>
              <a:t>กวีที่มีฝีมือยอดเยี่ยมทางกลอน คือ สุนทนภู่  และเป็นผู้คิดสัมผัสในเพิ่มขึ้นเป็น แบบฉบับ เพื่อความไพเราะของกลอน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421781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84724" y="555526"/>
            <a:ext cx="734481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กลอนสุภาพ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200" b="1" dirty="0" smtClean="0"/>
              <a:t>เรียกอีกอย่างว่า กลอนแปด หรือ กลอนตลาด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200" b="1" dirty="0" smtClean="0"/>
              <a:t>กลอนสี่สุภาพแต่ละบทที ๒ บาท แต่ละบาทจะมี ๒ วรรค          แต่ละวรรค จะมี ๘ คำ (ปกติจะใช้คำได้ ได้ ระหว่าง ๗-๘ คำ)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200" b="1" dirty="0" smtClean="0"/>
              <a:t>บทที ๑ เรียกว่า บาทเอก มี ๒ วรรค คือ วรรคสดับ (วรรคต้น) และวรรครับ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200" b="1" dirty="0" smtClean="0"/>
              <a:t>บทที่ ๒ เรียกว่า บาทโท มี ๒ วรรค คือ วรรครอง และวรรคส่ง</a:t>
            </a:r>
          </a:p>
        </p:txBody>
      </p:sp>
    </p:spTree>
    <p:extLst>
      <p:ext uri="{BB962C8B-B14F-4D97-AF65-F5344CB8AC3E}">
        <p14:creationId xmlns:p14="http://schemas.microsoft.com/office/powerpoint/2010/main" val="41947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2919"/>
            <a:ext cx="7607550" cy="4045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41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0003" y="1118230"/>
            <a:ext cx="80144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กลอนสุภาพ</a:t>
            </a:r>
          </a:p>
          <a:p>
            <a:r>
              <a:rPr lang="th-TH" sz="3200" b="1" dirty="0" smtClean="0"/>
              <a:t>	กลอนสุภาพพึงจำมีกำหนด      กลอนหนึ่งบทสี่วรรคกรองอักษร </a:t>
            </a:r>
          </a:p>
          <a:p>
            <a:r>
              <a:rPr lang="th-TH" sz="3200" b="1" dirty="0" smtClean="0"/>
              <a:t>วรรคละแปดพยางค์นับศัพท์สุนทร        อาจยิ่งหย่อนเจ็ดหรือเก้าเข้าหลักการ    </a:t>
            </a:r>
          </a:p>
          <a:p>
            <a:r>
              <a:rPr lang="th-TH" sz="3200" b="1" dirty="0" smtClean="0"/>
              <a:t>	ห้าแห่งคำคล้องจองต้องสัมผัส   สลับจัดรับรองส่งประสงค์สมาน </a:t>
            </a:r>
          </a:p>
          <a:p>
            <a:r>
              <a:rPr lang="th-TH" sz="3200" b="1" dirty="0" smtClean="0"/>
              <a:t>เสียงสูงต่ำต้องเรียงเยี่ยงโบราณ            เป็นกลอนกานท์ครบครันฉันท์นี้เอย </a:t>
            </a:r>
          </a:p>
        </p:txBody>
      </p:sp>
    </p:spTree>
    <p:extLst>
      <p:ext uri="{BB962C8B-B14F-4D97-AF65-F5344CB8AC3E}">
        <p14:creationId xmlns:p14="http://schemas.microsoft.com/office/powerpoint/2010/main" val="339156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84724" y="555526"/>
            <a:ext cx="734481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กลอนสุภาพ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พยางค์สุดท้ายของวรรคที่ ๑ สัมผัสกับพยางค์ที่ ๓ หรือ ๕ ในวรรคที่ ๒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พยางค์สุดท้ายของวรรคที่ ๒ สัมผัสกับพยางค์สุดท้ายของวรรคที่ ๓ และสัมผัสกับพยางค์ที่ ๓ หรือ ๕ ในวรรคที่ ๔ 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สัมผัสระหว่างบทพยางค์สุดท้ายของบทต้น สัมผัสกับพยางค์สุดท้ายของวรรคที่ ๒ของบทถัดไป</a:t>
            </a:r>
          </a:p>
        </p:txBody>
      </p:sp>
    </p:spTree>
    <p:extLst>
      <p:ext uri="{BB962C8B-B14F-4D97-AF65-F5344CB8AC3E}">
        <p14:creationId xmlns:p14="http://schemas.microsoft.com/office/powerpoint/2010/main" val="339156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579438"/>
            <a:ext cx="7554913" cy="398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822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55526"/>
            <a:ext cx="770485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การสัมผัส</a:t>
            </a:r>
          </a:p>
          <a:p>
            <a:r>
              <a:rPr lang="th-TH" sz="3600" b="1" dirty="0" smtClean="0"/>
              <a:t>	สัมผัสเป็นลักษณะสำคัญของคำประพันธ์ไทย ลักษณะสัมผัสมีดังนี้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สัมผัสพยัญชนะหรือสัมผัสอักษร คือ มีพยัญชนะต้นของคำเหมือนกัน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สัมผัสสระ คือ ถ้ามีสระเดียวกัน หากมีตัวสะกดต้องเป็นเสียงพยัญชนะสะกดในมาตรเดียวกัน</a:t>
            </a:r>
          </a:p>
          <a:p>
            <a:endParaRPr lang="th-TH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77847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55526"/>
            <a:ext cx="77048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สัมผัสใน คือ สัมผัสที่อยู่ในวรรคเดียวกัน มีทั้งสัมผัสสระ และสัมผัสพยัญชนะ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สัมผัสนอก คือ สัมผัสระหว่างคำ ที่อยู่ต่างวรรคกันเป็นสัมผัสบังคับของกลอน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สัมผัสระหว่างบท คือ ถ้าแต่วงกลอนมากกว่า ๑ บท ต้องมีการส่งสัมผัสให้คำสุดท้ายของวรรคส่งในบทต่อไปสัมผัสคำสุดท้ายของวรรครับในบทถัดไป </a:t>
            </a:r>
          </a:p>
        </p:txBody>
      </p:sp>
    </p:spTree>
    <p:extLst>
      <p:ext uri="{BB962C8B-B14F-4D97-AF65-F5344CB8AC3E}">
        <p14:creationId xmlns:p14="http://schemas.microsoft.com/office/powerpoint/2010/main" val="63798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55526"/>
            <a:ext cx="77048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นอกจากนี้ยังมีการสัมผัสอื่นดังนี้</a:t>
            </a:r>
          </a:p>
          <a:p>
            <a:r>
              <a:rPr lang="th-TH" sz="3600" b="1" dirty="0"/>
              <a:t>	</a:t>
            </a:r>
            <a:r>
              <a:rPr lang="th-TH" sz="3600" b="1" dirty="0" smtClean="0"/>
              <a:t>สัมผัสซ้ำเสียง คือ รับส่งสัมผัสด้วยคำที่ออกเสียงเหมือนกัน</a:t>
            </a:r>
          </a:p>
          <a:p>
            <a:r>
              <a:rPr lang="th-TH" sz="3600" b="1" dirty="0"/>
              <a:t>	</a:t>
            </a:r>
            <a:r>
              <a:rPr lang="th-TH" sz="3600" b="1" dirty="0" smtClean="0"/>
              <a:t>สัมผัสเลือน คือ รับส่งด้วยเสียงสระสั้นยาวต่างกัน เช่น ส่งเสียง อาย รับด้วย อัย</a:t>
            </a:r>
          </a:p>
          <a:p>
            <a:r>
              <a:rPr lang="th-TH" sz="3600" b="1" dirty="0"/>
              <a:t>	</a:t>
            </a:r>
            <a:r>
              <a:rPr lang="th-TH" sz="3600" b="1" dirty="0" smtClean="0"/>
              <a:t>ชิงสัมผัส คือ ใช้เสียงตรงกับคำที่ส่งสัมผัสก่อนตำแหน่งที่รับสัมผัสจริง </a:t>
            </a:r>
          </a:p>
        </p:txBody>
      </p:sp>
    </p:spTree>
    <p:extLst>
      <p:ext uri="{BB962C8B-B14F-4D97-AF65-F5344CB8AC3E}">
        <p14:creationId xmlns:p14="http://schemas.microsoft.com/office/powerpoint/2010/main" val="223876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55526"/>
            <a:ext cx="77048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กลอนสุภาพ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เสียงของคำท้ายวรรค</a:t>
            </a:r>
          </a:p>
          <a:p>
            <a:r>
              <a:rPr lang="th-TH" sz="3600" b="1" dirty="0"/>
              <a:t>	</a:t>
            </a:r>
            <a:r>
              <a:rPr lang="th-TH" sz="3600" b="1" dirty="0" smtClean="0"/>
              <a:t>เสียงของคำสุดท้ายในแต่ละวรรคของกลอนมีข้อกำหนดในเรื่องเสียงของวรรณยุกต์ เป็นตัวกำหนดด้วยการกำหนดเรื่องเสียงนี้ ถือว่าเป็นข้อบังคับทางฉันทลักษณ์อย่างหนึ่งของกลอนแปด หรือกลอนสุภาพ อันมีข้อกำหนดดังต่อไปนี้</a:t>
            </a:r>
          </a:p>
        </p:txBody>
      </p:sp>
    </p:spTree>
    <p:extLst>
      <p:ext uri="{BB962C8B-B14F-4D97-AF65-F5344CB8AC3E}">
        <p14:creationId xmlns:p14="http://schemas.microsoft.com/office/powerpoint/2010/main" val="368742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55526"/>
            <a:ext cx="77048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เสียงของคำท้ายวรรค</a:t>
            </a:r>
          </a:p>
          <a:p>
            <a:r>
              <a:rPr lang="th-TH" sz="3600" b="1" dirty="0"/>
              <a:t>	</a:t>
            </a:r>
            <a:r>
              <a:rPr lang="th-TH" sz="3600" b="1" dirty="0" smtClean="0"/>
              <a:t>- คำสุดท้ายของวรรคที่ ๑ (วรรคสดับ) วรรคต้น คำทุดท้ายใช้คำเสียงวรรณยุกต์ใดก็ได้ คือ นอกจากเสียงสามัญ แต่ถ้าจะใช้ก็ไม่ห้าม                         </a:t>
            </a:r>
          </a:p>
          <a:p>
            <a:r>
              <a:rPr lang="th-TH" sz="3600" b="1" dirty="0" smtClean="0"/>
              <a:t>	- คำสุดท้ายวรรคที่ ๒ (วรรครับ) คำสุดท้ายนิยมใช้เสียงจัตวา ห้ามใช้เสียงโท,สามัญ,ตรี และวรรณยุกต์เอก ไม่มีรูป ไม่ห้าม แต่ต้องให้คำสุดท้ายของวรรคครองเป็นเสียงตรี</a:t>
            </a:r>
          </a:p>
        </p:txBody>
      </p:sp>
    </p:spTree>
    <p:extLst>
      <p:ext uri="{BB962C8B-B14F-4D97-AF65-F5344CB8AC3E}">
        <p14:creationId xmlns:p14="http://schemas.microsoft.com/office/powerpoint/2010/main" val="343821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55526"/>
            <a:ext cx="77048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th-TH" sz="3600" b="1" dirty="0" smtClean="0"/>
              <a:t>เสียงของคำท้ายวรรค</a:t>
            </a:r>
          </a:p>
          <a:p>
            <a:r>
              <a:rPr lang="th-TH" sz="3600" b="1" dirty="0"/>
              <a:t>	</a:t>
            </a:r>
            <a:r>
              <a:rPr lang="th-TH" sz="3600" b="1" dirty="0" smtClean="0"/>
              <a:t>- คำสุดท้ายวรรคที่ ๓ (วรรครอง) คำสุดท้ายนิยมใช้เสียงสามัญ ห้ามใช้เสียงจัตวาหรือคำที่มีรูปวรรคยุกต์</a:t>
            </a:r>
          </a:p>
          <a:p>
            <a:r>
              <a:rPr lang="th-TH" sz="3600" b="1" dirty="0" smtClean="0"/>
              <a:t>	- คำสุดท้ายวรรคที่ ๔ (วรรคส่ง) คำสุดท้ายไม่นิยมใช้เสียงสามัญ ห้ามใช้คำตายและคำที่มีรูปวรรณยุกต์ซึ่งอาจจะใช้คำตายเสียงตรีบ้างก็ได้</a:t>
            </a:r>
          </a:p>
        </p:txBody>
      </p:sp>
    </p:spTree>
    <p:extLst>
      <p:ext uri="{BB962C8B-B14F-4D97-AF65-F5344CB8AC3E}">
        <p14:creationId xmlns:p14="http://schemas.microsoft.com/office/powerpoint/2010/main" val="107058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4804" y="832812"/>
            <a:ext cx="801444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กลอนสุภาพ</a:t>
            </a:r>
          </a:p>
          <a:p>
            <a:pPr algn="ctr"/>
            <a:endParaRPr lang="th-TH" sz="2000" b="1" dirty="0" smtClean="0"/>
          </a:p>
          <a:p>
            <a:r>
              <a:rPr lang="th-TH" sz="3200" b="1" dirty="0" smtClean="0"/>
              <a:t>	แล้วสอนว่าอย่าไว้ใจมนุษย์     มันแสนสุดลึกล้ำเหลือกำหนด</a:t>
            </a:r>
          </a:p>
          <a:p>
            <a:r>
              <a:rPr lang="th-TH" sz="3200" b="1" dirty="0" smtClean="0"/>
              <a:t>ถึงเถาวัลย์พันเกี่ยวที่เลี้ยวลด     	    ก็ไม่คดเหมือนหนึ่งในน้ำใจคน</a:t>
            </a:r>
          </a:p>
          <a:p>
            <a:endParaRPr lang="th-TH" sz="3200" b="1" dirty="0" smtClean="0"/>
          </a:p>
          <a:p>
            <a:r>
              <a:rPr lang="th-TH" sz="3200" b="1" dirty="0" smtClean="0"/>
              <a:t>	มนุษย์นี่ที่รักอยู่สองสถาน       บิดามารดารักมักเป็นผล</a:t>
            </a:r>
          </a:p>
          <a:p>
            <a:r>
              <a:rPr lang="th-TH" sz="3200" b="1" dirty="0" smtClean="0"/>
              <a:t>ที่พึ่งหนึ่งพึ่งได้แต่กายตน     	    เกิดเป็นคนคิดเห็นจึงเจรจา</a:t>
            </a:r>
          </a:p>
        </p:txBody>
      </p:sp>
    </p:spTree>
    <p:extLst>
      <p:ext uri="{BB962C8B-B14F-4D97-AF65-F5344CB8AC3E}">
        <p14:creationId xmlns:p14="http://schemas.microsoft.com/office/powerpoint/2010/main" val="318873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1026477"/>
            <a:ext cx="784445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กลอนสุภาพ</a:t>
            </a:r>
          </a:p>
          <a:p>
            <a:pPr algn="ctr"/>
            <a:endParaRPr lang="th-TH" sz="2000" b="1" dirty="0" smtClean="0"/>
          </a:p>
          <a:p>
            <a:r>
              <a:rPr lang="th-TH" sz="3200" b="1" dirty="0"/>
              <a:t>	</a:t>
            </a:r>
            <a:r>
              <a:rPr lang="th-TH" sz="3200" b="1" dirty="0" smtClean="0"/>
              <a:t>แม่รักลูกลูกก็รู้อยู่ว่ารัก            คนอื่นสักหมื่นแสนไม่แม้นเหมือน</a:t>
            </a:r>
          </a:p>
          <a:p>
            <a:r>
              <a:rPr lang="th-TH" sz="3200" b="1" dirty="0" smtClean="0"/>
              <a:t>จะกินนอนวอนว่าเมตตาเตือน              จะจากเรือนร้างแม่ไปแต่ตัว</a:t>
            </a:r>
          </a:p>
          <a:p>
            <a:r>
              <a:rPr lang="th-TH" sz="3200" b="1" dirty="0" smtClean="0"/>
              <a:t>แม่วันทองของลูกจงกลับบ้าน               เขาจะพาลว้าวุ่นแม่ทูนหัว</a:t>
            </a:r>
          </a:p>
          <a:p>
            <a:r>
              <a:rPr lang="th-TH" sz="3200" b="1" dirty="0" smtClean="0"/>
              <a:t>จะก้มหน้าลาไปมิได้กลัว                    แม่อย่ามัวหมองนักจงหักใจ</a:t>
            </a:r>
          </a:p>
        </p:txBody>
      </p:sp>
    </p:spTree>
    <p:extLst>
      <p:ext uri="{BB962C8B-B14F-4D97-AF65-F5344CB8AC3E}">
        <p14:creationId xmlns:p14="http://schemas.microsoft.com/office/powerpoint/2010/main" val="318535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55526"/>
            <a:ext cx="77048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คำเรียกชื่อกลอน</a:t>
            </a:r>
          </a:p>
          <a:p>
            <a:r>
              <a:rPr lang="th-TH" sz="3600" b="1" dirty="0" smtClean="0"/>
              <a:t>	กลอนมีชื่อแตกต่างกันไปตามลักษณะเฉพาะของข้อบังคับในการประพันธ์ ดังนี้</a:t>
            </a:r>
          </a:p>
          <a:p>
            <a:endParaRPr lang="th-TH" sz="3600" b="1" dirty="0" smtClean="0"/>
          </a:p>
          <a:p>
            <a:r>
              <a:rPr lang="th-TH" sz="3600" b="1" dirty="0" smtClean="0"/>
              <a:t>	1. เรียกตามจำนวนคำในวรรค กลอนที่เรียกชื่อตามคำจำนวนคำ ได้แก่ กลอนสี่ กลอนหก และกลอนแปด</a:t>
            </a:r>
          </a:p>
        </p:txBody>
      </p:sp>
    </p:spTree>
    <p:extLst>
      <p:ext uri="{BB962C8B-B14F-4D97-AF65-F5344CB8AC3E}">
        <p14:creationId xmlns:p14="http://schemas.microsoft.com/office/powerpoint/2010/main" val="29175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55526"/>
            <a:ext cx="77048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	</a:t>
            </a:r>
            <a:r>
              <a:rPr lang="th-TH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กลอนสี่</a:t>
            </a:r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คือ กลอนที่แต่งให้วรรคหนึ่งมี ๔ คำ นิยมแบ่งอ่านวรรคละ ๒ ช่วง ช่วงละ ๒ คำ</a:t>
            </a:r>
          </a:p>
          <a:p>
            <a:r>
              <a:rPr lang="th-TH" sz="3600" b="1" dirty="0" smtClean="0"/>
              <a:t>		ดวงจันทร์วันเพ็ญ         ลอยเด่นบนฟ้า</a:t>
            </a:r>
          </a:p>
          <a:p>
            <a:r>
              <a:rPr lang="th-TH" sz="3600" b="1" dirty="0" smtClean="0"/>
              <a:t>         แสงนวลเย็นตา                     พาใจหฤหรรษ์</a:t>
            </a:r>
          </a:p>
          <a:p>
            <a:r>
              <a:rPr lang="th-TH" sz="3600" b="1" dirty="0" smtClean="0"/>
              <a:t>         ชักชวนเพื่อนยา                    มาเล่นร่วมกัน</a:t>
            </a:r>
          </a:p>
          <a:p>
            <a:r>
              <a:rPr lang="th-TH" sz="3600" b="1" dirty="0" smtClean="0"/>
              <a:t>         เด็กน้อยสุขสันต์                    บันเทิงเริงใจ</a:t>
            </a:r>
          </a:p>
        </p:txBody>
      </p:sp>
    </p:spTree>
    <p:extLst>
      <p:ext uri="{BB962C8B-B14F-4D97-AF65-F5344CB8AC3E}">
        <p14:creationId xmlns:p14="http://schemas.microsoft.com/office/powerpoint/2010/main" val="37381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55526"/>
            <a:ext cx="770485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	</a:t>
            </a:r>
            <a:r>
              <a:rPr lang="th-TH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กลอนหก</a:t>
            </a:r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คือ กลอนที่แต่งให้วรรคหนึ่งมี ๖ คำ นิยมอ่านวรรคลำ ๓ ช่วง ช่วงละ ๒ คำ</a:t>
            </a:r>
          </a:p>
          <a:p>
            <a:endParaRPr lang="th-TH" sz="2000" b="1" dirty="0" smtClean="0"/>
          </a:p>
          <a:p>
            <a:r>
              <a:rPr lang="th-TH" sz="3600" b="1" dirty="0" smtClean="0"/>
              <a:t>			สองหนึ่ง เป็นสอง ตรองไว้     </a:t>
            </a:r>
          </a:p>
          <a:p>
            <a:r>
              <a:rPr lang="th-TH" sz="3600" b="1" dirty="0" smtClean="0"/>
              <a:t>		กลอนหก ยกให้ คู่สอง</a:t>
            </a:r>
          </a:p>
          <a:p>
            <a:r>
              <a:rPr lang="th-TH" sz="3600" b="1" dirty="0" smtClean="0"/>
              <a:t>		หาคำ งดงาม ทำนอง</a:t>
            </a:r>
          </a:p>
          <a:p>
            <a:r>
              <a:rPr lang="th-TH" sz="3600" b="1" dirty="0" smtClean="0"/>
              <a:t>		สอดคล้อง ขานรับ จับวาง</a:t>
            </a:r>
          </a:p>
        </p:txBody>
      </p:sp>
    </p:spTree>
    <p:extLst>
      <p:ext uri="{BB962C8B-B14F-4D97-AF65-F5344CB8AC3E}">
        <p14:creationId xmlns:p14="http://schemas.microsoft.com/office/powerpoint/2010/main" val="252818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55526"/>
            <a:ext cx="770485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	</a:t>
            </a:r>
            <a:r>
              <a:rPr lang="th-TH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กลอนแปด</a:t>
            </a:r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คือ กลอนที่แต่งให้วรรคหนึ่งมี ๘ คำ นิยมอ่านวรรคละ ๓ ช่วง ช่วงละ ๓ คำ ๒ คำ และ ๓ คำ ตามลำดับ</a:t>
            </a:r>
          </a:p>
          <a:p>
            <a:endParaRPr lang="th-TH" sz="2000" b="1" dirty="0" smtClean="0"/>
          </a:p>
          <a:p>
            <a:r>
              <a:rPr lang="th-TH" sz="3600" b="1" dirty="0" smtClean="0"/>
              <a:t>		เรื่องกานท์กลอนอ่อนด้อยค่อยค่อยหัด</a:t>
            </a:r>
          </a:p>
          <a:p>
            <a:r>
              <a:rPr lang="th-TH" sz="3600" b="1" dirty="0" smtClean="0"/>
              <a:t>            แม้นอึดอัดขัดใจอย่าไปเลี่ยง</a:t>
            </a:r>
          </a:p>
          <a:p>
            <a:r>
              <a:rPr lang="th-TH" sz="3600" b="1" dirty="0" smtClean="0"/>
              <a:t>            ทีละวรรคถักถ้อยนำร้อยเรียง</a:t>
            </a:r>
          </a:p>
          <a:p>
            <a:r>
              <a:rPr lang="th-TH" sz="3600" b="1" dirty="0" smtClean="0"/>
              <a:t>            แม้ไม่เคียงเยี่ยงเขาจะเศร้าไย</a:t>
            </a:r>
          </a:p>
        </p:txBody>
      </p:sp>
    </p:spTree>
    <p:extLst>
      <p:ext uri="{BB962C8B-B14F-4D97-AF65-F5344CB8AC3E}">
        <p14:creationId xmlns:p14="http://schemas.microsoft.com/office/powerpoint/2010/main" val="405016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9599" y="555526"/>
            <a:ext cx="770485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คำเรียกชื่อกลอน</a:t>
            </a:r>
          </a:p>
          <a:p>
            <a:pPr algn="ctr"/>
            <a:endParaRPr lang="th-TH" sz="4000" b="1" dirty="0" smtClean="0"/>
          </a:p>
          <a:p>
            <a:r>
              <a:rPr lang="th-TH" sz="3600" b="1" dirty="0" smtClean="0"/>
              <a:t>	2. เรียกตามการกำหนดคำในวรรคสลับ กลอนที่แต่งโดยกำหนดคำในวรรคสลับ ได้แก่ กลอนสักวา กลอนดอกสร้อย </a:t>
            </a:r>
          </a:p>
          <a:p>
            <a:r>
              <a:rPr lang="th-TH" sz="3600" b="1" dirty="0" smtClean="0"/>
              <a:t>กลอนเสภา และกลอนบทละคร</a:t>
            </a:r>
          </a:p>
        </p:txBody>
      </p:sp>
    </p:spTree>
    <p:extLst>
      <p:ext uri="{BB962C8B-B14F-4D97-AF65-F5344CB8AC3E}">
        <p14:creationId xmlns:p14="http://schemas.microsoft.com/office/powerpoint/2010/main" val="330791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555526"/>
            <a:ext cx="808495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	</a:t>
            </a:r>
            <a:r>
              <a:rPr lang="th-TH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กลอนดอกสร้อย</a:t>
            </a:r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เป็นกลอนที่กำหนดให้วรรคสดับมี ๔ คำและคำที่ ๒ เป็นคำว่า เอ๋ย หรือ เอย เช่น เด็กเอ๋ยเด็กน้อย กลอนดอกสร้อยบทหนึ่งมี ๔ บาท และจบบทด้วยคำว่า เอย เช่นเดียวกับกลอนสักวา</a:t>
            </a:r>
            <a:r>
              <a:rPr lang="th-TH" sz="3600" b="1" dirty="0" smtClean="0"/>
              <a:t>     </a:t>
            </a:r>
            <a:r>
              <a:rPr lang="th-TH" sz="3500" b="1" dirty="0" smtClean="0"/>
              <a:t>สักวาหวานอื่นมีหมื่นแสน         ไม่เหมือนแม้นพจมานที่หวานหอม</a:t>
            </a:r>
          </a:p>
          <a:p>
            <a:r>
              <a:rPr lang="th-TH" sz="3500" b="1" dirty="0" smtClean="0"/>
              <a:t>กลิ่นประเทียบเปรียบดวงพวงพะยอม  อาจจะน้อมจิตโน้มด้วยโลมลม</a:t>
            </a:r>
          </a:p>
          <a:p>
            <a:r>
              <a:rPr lang="th-TH" sz="3500" b="1" dirty="0" smtClean="0"/>
              <a:t>แม้นล้อลามหยามหยาบไม่ปลาบปลื้ม  ดังดูดดื่มบรเพ็ดต้องเข็ดขม</a:t>
            </a:r>
          </a:p>
          <a:p>
            <a:r>
              <a:rPr lang="th-TH" sz="3500" b="1" dirty="0" smtClean="0"/>
              <a:t>ผู้ดีไพร่ไม่ประกอบชอบอารมณ์        ใครฟังลมเมินหน้าระอาเอย</a:t>
            </a:r>
          </a:p>
        </p:txBody>
      </p:sp>
    </p:spTree>
    <p:extLst>
      <p:ext uri="{BB962C8B-B14F-4D97-AF65-F5344CB8AC3E}">
        <p14:creationId xmlns:p14="http://schemas.microsoft.com/office/powerpoint/2010/main" val="321861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555526"/>
            <a:ext cx="80849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	</a:t>
            </a:r>
            <a:r>
              <a:rPr lang="th-TH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กลอนสักวา</a:t>
            </a:r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เป็นกลอนที่ใช้คำว่า สักวา เป็นคำขึ้นต้นช่วงแรกของวรรคสลับ กลอนสักวาแต่งบทละ ๔ บาท และจบด้วยบทสักวา     ด้วยคำว่า เอย</a:t>
            </a:r>
          </a:p>
          <a:p>
            <a:r>
              <a:rPr lang="th-TH" sz="3600" b="1" dirty="0" smtClean="0"/>
              <a:t>	แมวเอ๋ยแมวขโมย               ดูซูบซีดอิดโรยเสียหนักหนา</a:t>
            </a:r>
          </a:p>
          <a:p>
            <a:r>
              <a:rPr lang="th-TH" sz="3600" b="1" dirty="0" smtClean="0"/>
              <a:t>เด็กชายเก่งคนดีมีเมตตา                 ให้ข้าวปลาอิ่มหนำแสนสำราญ</a:t>
            </a:r>
          </a:p>
          <a:p>
            <a:r>
              <a:rPr lang="th-TH" sz="3600" b="1" dirty="0" smtClean="0"/>
              <a:t>จากแมวโทรมถอดรูปแล้วเป็นเเมวสวย   แถมยังช่วยจับหนูอยู่ในบ้าน</a:t>
            </a:r>
          </a:p>
          <a:p>
            <a:r>
              <a:rPr lang="th-TH" sz="3600" b="1" dirty="0" smtClean="0"/>
              <a:t>กตัญญูรู้คุณรู้ทำงาน                      ชีวิตก็เบิกบานสำราญเอย</a:t>
            </a:r>
            <a:endParaRPr lang="th-TH" sz="3500" b="1" dirty="0" smtClean="0"/>
          </a:p>
        </p:txBody>
      </p:sp>
    </p:spTree>
    <p:extLst>
      <p:ext uri="{BB962C8B-B14F-4D97-AF65-F5344CB8AC3E}">
        <p14:creationId xmlns:p14="http://schemas.microsoft.com/office/powerpoint/2010/main" val="230934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555526"/>
            <a:ext cx="80849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	</a:t>
            </a:r>
          </a:p>
          <a:p>
            <a:r>
              <a:rPr lang="th-TH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th-TH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กลอนเสภา</a:t>
            </a:r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เป็นคำประพันธ์ชนิดหนึ่ง ซึ่งแต่งเพื่อใช้ขับ เพราะใช้เป็นกลอนขับ จึงกำหนดคำไม่แน่นอน มุ่งการขับเสภาเป็นสำคัญ จึงใช้คำ ๗ คำ ถึง ๙ คำ การส่งสัมผัสนอกเหมือนกับกลอนสุภาพ แต่ไม่บังคับหรือห้ามเสียงสูง ต่ำ ตามจำนวนคำแต่ละวรรค อยู่ในเกณฑ์กลอน ๗-๙ เช่น เสภาขุนช้างขุนแผน</a:t>
            </a:r>
          </a:p>
          <a:p>
            <a:r>
              <a:rPr lang="th-TH" sz="3600" b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6634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555526"/>
            <a:ext cx="80849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	</a:t>
            </a:r>
            <a:r>
              <a:rPr lang="th-TH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กลอนเสภา</a:t>
            </a:r>
          </a:p>
          <a:p>
            <a:endParaRPr lang="th-TH" sz="2000" b="1" dirty="0" smtClean="0"/>
          </a:p>
          <a:p>
            <a:r>
              <a:rPr lang="th-TH" sz="3600" b="1" dirty="0" smtClean="0"/>
              <a:t>   เจ้าพลายงามความแสนสงสารแม่   ชำเลืองแลดูหน้าน้ำตาไหล</a:t>
            </a:r>
          </a:p>
          <a:p>
            <a:r>
              <a:rPr lang="th-TH" sz="3600" b="1" dirty="0" smtClean="0"/>
              <a:t>แล้วกราบกรานมารดาด้วยอาลัย       ลูกเติบใหญ่คงจะมาหาแม่คุณ</a:t>
            </a:r>
          </a:p>
          <a:p>
            <a:r>
              <a:rPr lang="th-TH" sz="3600" b="1" dirty="0" smtClean="0"/>
              <a:t>แต่ครั้งนี้มีกรรมจะจำจาก              ต้องพลัดพรากแม่ไปเพราะไอ้ขุน</a:t>
            </a:r>
          </a:p>
          <a:p>
            <a:r>
              <a:rPr lang="th-TH" sz="3600" b="1" dirty="0" smtClean="0"/>
              <a:t>เที่ยวหาพ่อขอให้ปะเดชะบุญ          ไม่ลืมคุณมารดาจะมาเยือน</a:t>
            </a:r>
          </a:p>
        </p:txBody>
      </p:sp>
    </p:spTree>
    <p:extLst>
      <p:ext uri="{BB962C8B-B14F-4D97-AF65-F5344CB8AC3E}">
        <p14:creationId xmlns:p14="http://schemas.microsoft.com/office/powerpoint/2010/main" val="140621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555526"/>
            <a:ext cx="80849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th-TH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กลอนบทละคร</a:t>
            </a:r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เป็นกลอนที่แต่งเป็นเรื่องราวซึ่งอาจใช้แสดงละครได้ กลอนบทละครมีการกำหนดให้คำขึ้นต้นบทในวรรคสดับแตกต่างกันหลายแบบเพื่อแสดงลักษณะต่างๆ เช่น</a:t>
            </a:r>
          </a:p>
          <a:p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	มาจะกล่าวบทไป	  เมื่อเริ่มเรื่องขึ้นตอนใหม่</a:t>
            </a:r>
          </a:p>
          <a:p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	เมื่อนั้น		  เมื่อกล่าวถึงตัวตัวละครที่เป็นกษัตริย์หรือตัว </a:t>
            </a:r>
          </a:p>
          <a:p>
            <a:r>
              <a:rPr lang="th-TH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ละครผู้สูงศักดิ์</a:t>
            </a:r>
          </a:p>
          <a:p>
            <a:r>
              <a:rPr lang="th-TH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	บัดนั้น		  เมื่อกล่าวถึงคนธรรมดา</a:t>
            </a:r>
          </a:p>
          <a:p>
            <a:r>
              <a:rPr lang="th-TH" sz="3600" b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6013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11510"/>
            <a:ext cx="8228966" cy="43204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4587974"/>
            <a:ext cx="9173736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555526"/>
            <a:ext cx="80849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	</a:t>
            </a:r>
            <a:r>
              <a:rPr lang="th-TH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กลอนบทละคร</a:t>
            </a:r>
          </a:p>
          <a:p>
            <a:endParaRPr lang="th-TH" sz="2000" b="1" dirty="0" smtClean="0"/>
          </a:p>
          <a:p>
            <a:r>
              <a:rPr lang="th-TH" sz="3600" b="1" dirty="0" smtClean="0"/>
              <a:t>		เมื่อนั้น		พระอิศวรบรมรังสรรค์</a:t>
            </a:r>
          </a:p>
          <a:p>
            <a:r>
              <a:rPr lang="th-TH" sz="3600" b="1" dirty="0" smtClean="0"/>
              <a:t>	เห็นนนทกโศกาจาบัลย์	พระทรงธรรม์ให้คิดเมตตา</a:t>
            </a:r>
          </a:p>
          <a:p>
            <a:r>
              <a:rPr lang="th-TH" sz="3600" b="1" dirty="0" smtClean="0"/>
              <a:t>	จึ่งมีเทวราชบรรหาร	เอ็งต้องการสิ่งไรจงเร่งว่า</a:t>
            </a:r>
          </a:p>
          <a:p>
            <a:r>
              <a:rPr lang="th-TH" sz="3600" b="1" dirty="0" smtClean="0"/>
              <a:t>	ตัวกูจะให้ดั่งจินดา	อย่าแสนโศกาอาลัย ฯ</a:t>
            </a:r>
          </a:p>
        </p:txBody>
      </p:sp>
    </p:spTree>
    <p:extLst>
      <p:ext uri="{BB962C8B-B14F-4D97-AF65-F5344CB8AC3E}">
        <p14:creationId xmlns:p14="http://schemas.microsoft.com/office/powerpoint/2010/main" val="72883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Custom 11">
      <a:dk1>
        <a:sysClr val="windowText" lastClr="000000"/>
      </a:dk1>
      <a:lt1>
        <a:sysClr val="window" lastClr="FFFFFF"/>
      </a:lt1>
      <a:dk2>
        <a:srgbClr val="AC6100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TiTEE">
      <a:majorFont>
        <a:latin typeface="DilleniaUPC"/>
        <a:ea typeface=""/>
        <a:cs typeface="DilleniaUPC"/>
      </a:majorFont>
      <a:minorFont>
        <a:latin typeface="DilleniaUPC"/>
        <a:ea typeface=""/>
        <a:cs typeface="DilleniaUPC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208</TotalTime>
  <Words>328</Words>
  <Application>Microsoft Office PowerPoint</Application>
  <PresentationFormat>นำเสนอทางหน้าจอ (16:9)</PresentationFormat>
  <Paragraphs>111</Paragraphs>
  <Slides>26</Slides>
  <Notes>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5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26</vt:i4>
      </vt:variant>
    </vt:vector>
  </HeadingPairs>
  <TitlesOfParts>
    <vt:vector size="32" baseType="lpstr">
      <vt:lpstr>Arial</vt:lpstr>
      <vt:lpstr>Angsana New</vt:lpstr>
      <vt:lpstr>Wingdings 2</vt:lpstr>
      <vt:lpstr>Wingdings</vt:lpstr>
      <vt:lpstr>DilleniaUPC</vt:lpstr>
      <vt:lpstr>Grid</vt:lpstr>
      <vt:lpstr>การแต่งกลอนสุภาพ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</dc:creator>
  <cp:lastModifiedBy>bs</cp:lastModifiedBy>
  <cp:revision>23</cp:revision>
  <dcterms:created xsi:type="dcterms:W3CDTF">2016-10-27T23:44:05Z</dcterms:created>
  <dcterms:modified xsi:type="dcterms:W3CDTF">2017-06-09T09:24:34Z</dcterms:modified>
</cp:coreProperties>
</file>